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56" r:id="rId3"/>
    <p:sldId id="258" r:id="rId4"/>
    <p:sldId id="260" r:id="rId5"/>
    <p:sldId id="269" r:id="rId6"/>
    <p:sldId id="265" r:id="rId7"/>
    <p:sldId id="262" r:id="rId8"/>
    <p:sldId id="261" r:id="rId9"/>
    <p:sldId id="274" r:id="rId10"/>
    <p:sldId id="267" r:id="rId11"/>
    <p:sldId id="276" r:id="rId12"/>
    <p:sldId id="271" r:id="rId13"/>
    <p:sldId id="268" r:id="rId14"/>
    <p:sldId id="272" r:id="rId15"/>
    <p:sldId id="273" r:id="rId16"/>
    <p:sldId id="263" r:id="rId17"/>
    <p:sldId id="266" r:id="rId18"/>
    <p:sldId id="26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694"/>
  </p:normalViewPr>
  <p:slideViewPr>
    <p:cSldViewPr snapToGrid="0">
      <p:cViewPr varScale="1">
        <p:scale>
          <a:sx n="121" d="100"/>
          <a:sy n="121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7FA-03B9-A2C5-1D19-EB78880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394-973E-E859-763D-04274DB5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0687-F926-E612-7FEC-0F7D1F6E3294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926EA-F746-6817-E102-F8309E6E46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E982-64FE-D9C2-A9FE-C1373F85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6CF-CDC4-25DB-F5AC-605AE26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483E-E251-EA7D-17C6-CE393B155515}"/>
              </a:ext>
            </a:extLst>
          </p:cNvPr>
          <p:cNvSpPr txBox="1"/>
          <p:nvPr/>
        </p:nvSpPr>
        <p:spPr>
          <a:xfrm>
            <a:off x="488894" y="2341965"/>
            <a:ext cx="654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Cambria" panose="02040503050406030204" pitchFamily="18" charset="0"/>
              </a:rPr>
              <a:t>plot() – </a:t>
            </a:r>
            <a:r>
              <a:rPr lang="en-AU" sz="2400" dirty="0"/>
              <a:t>try it on whatever, </a:t>
            </a:r>
            <a:r>
              <a:rPr lang="en-AU" sz="2400" dirty="0" err="1"/>
              <a:t>pavo</a:t>
            </a:r>
            <a:r>
              <a:rPr lang="en-AU" sz="2400" dirty="0"/>
              <a:t> will do its best</a:t>
            </a:r>
          </a:p>
        </p:txBody>
      </p:sp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CBE8933E-D060-4045-9611-A386EAEB1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706" y="3183984"/>
            <a:ext cx="8812940" cy="30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87F-EBC5-86B4-420C-77EF99F5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C29-FE2F-427D-16FF-D48848E3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Visualisation: specialised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09678-884E-1E5D-AB16-AED6A6F8B4EC}"/>
              </a:ext>
            </a:extLst>
          </p:cNvPr>
          <p:cNvSpPr txBox="1"/>
          <p:nvPr/>
        </p:nvSpPr>
        <p:spPr>
          <a:xfrm>
            <a:off x="479467" y="2468171"/>
            <a:ext cx="6164316" cy="3271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aggplot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aggregated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explorespec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quickly explore groups of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plotsmooth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explore different levels of smoothing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tcsplot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interactive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projplot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2d projection of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(..., plot = TRUE) – </a:t>
            </a:r>
            <a:r>
              <a:rPr lang="en-AU" sz="2000" dirty="0"/>
              <a:t>Explore built-in spectra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8F2F0-010D-CA55-C0A8-730F542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83" y="2055649"/>
            <a:ext cx="5452967" cy="43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FFE9-87FB-B2F5-6FF2-A9572DE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785-4A4E-0175-9C4D-67F2CAF0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spectral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5E70-328E-FDED-9E42-8A1159781223}"/>
              </a:ext>
            </a:extLst>
          </p:cNvPr>
          <p:cNvSpPr txBox="1"/>
          <p:nvPr/>
        </p:nvSpPr>
        <p:spPr>
          <a:xfrm>
            <a:off x="457200" y="2341717"/>
            <a:ext cx="7489596" cy="300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 – </a:t>
            </a:r>
            <a:r>
              <a:rPr lang="en-AU" sz="2000" dirty="0"/>
              <a:t>again, try it on anything</a:t>
            </a:r>
            <a:r>
              <a:rPr lang="en-AU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AU" dirty="0"/>
              <a:t>	- </a:t>
            </a:r>
            <a:r>
              <a:rPr lang="en-AU" dirty="0" err="1">
                <a:latin typeface="Cambria" panose="02040503050406030204" pitchFamily="18" charset="0"/>
              </a:rPr>
              <a:t>rspec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and </a:t>
            </a:r>
            <a:r>
              <a:rPr lang="en-AU" dirty="0" err="1">
                <a:latin typeface="Cambria" panose="02040503050406030204" pitchFamily="18" charset="0"/>
              </a:rPr>
              <a:t>colspace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objects</a:t>
            </a:r>
          </a:p>
          <a:p>
            <a:pPr>
              <a:lnSpc>
                <a:spcPct val="150000"/>
              </a:lnSpc>
            </a:pPr>
            <a:r>
              <a:rPr lang="en-AU" dirty="0"/>
              <a:t>	- 23 summary standard </a:t>
            </a:r>
            <a:r>
              <a:rPr lang="en-AU" dirty="0" err="1"/>
              <a:t>colourimetric</a:t>
            </a:r>
            <a:r>
              <a:rPr lang="en-AU" dirty="0"/>
              <a:t> descriptors of ‘hue’, 	‘saturation’, and ‘brightness’</a:t>
            </a:r>
          </a:p>
          <a:p>
            <a:pPr>
              <a:lnSpc>
                <a:spcPct val="150000"/>
              </a:lnSpc>
            </a:pPr>
            <a:r>
              <a:rPr lang="en-AU" dirty="0" err="1">
                <a:latin typeface="Cambria" panose="02040503050406030204" pitchFamily="18" charset="0"/>
              </a:rPr>
              <a:t>peakshape</a:t>
            </a:r>
            <a:r>
              <a:rPr lang="en-AU" dirty="0">
                <a:latin typeface="Cambria" panose="02040503050406030204" pitchFamily="18" charset="0"/>
              </a:rPr>
              <a:t>()</a:t>
            </a:r>
            <a:r>
              <a:rPr lang="en-AU" dirty="0"/>
              <a:t> – Standard measures of height, location, width of a 	spectral peak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C4FAC5D-E673-6609-69E8-9D00425CD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429" y="2478159"/>
            <a:ext cx="4645572" cy="37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A63A-130B-2B38-326E-66E00937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B429-D3B0-5C93-557E-F26E9E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F878-B5DB-FA25-7E32-967E598D73A6}"/>
              </a:ext>
            </a:extLst>
          </p:cNvPr>
          <p:cNvSpPr txBox="1"/>
          <p:nvPr/>
        </p:nvSpPr>
        <p:spPr>
          <a:xfrm>
            <a:off x="282804" y="2126923"/>
            <a:ext cx="11265031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Most-used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vismodel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estimating cone/quantum catches for RN and </a:t>
            </a:r>
            <a:r>
              <a:rPr lang="en-AU" sz="2000" dirty="0" err="1"/>
              <a:t>colourspace</a:t>
            </a:r>
            <a:r>
              <a:rPr lang="en-AU" sz="2000" dirty="0"/>
              <a:t> models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colspace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implementing </a:t>
            </a:r>
            <a:r>
              <a:rPr lang="en-AU" sz="2000" dirty="0" err="1"/>
              <a:t>colourspace</a:t>
            </a:r>
            <a:r>
              <a:rPr lang="en-AU" sz="2000" dirty="0"/>
              <a:t> models.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Generic n-dimensional, hexagon, ‘categorical’ space (</a:t>
            </a:r>
            <a:r>
              <a:rPr lang="en-AU" sz="2000" dirty="0" err="1"/>
              <a:t>Troje</a:t>
            </a:r>
            <a:r>
              <a:rPr lang="en-AU" sz="2000" dirty="0"/>
              <a:t>), COC, CIE models 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coldist</a:t>
            </a:r>
            <a:r>
              <a:rPr lang="en-AU" sz="2000" dirty="0">
                <a:latin typeface="Cambria" panose="02040503050406030204" pitchFamily="18" charset="0"/>
              </a:rPr>
              <a:t>() &amp; </a:t>
            </a:r>
            <a:r>
              <a:rPr lang="en-AU" sz="2000" dirty="0" err="1">
                <a:latin typeface="Cambria" panose="02040503050406030204" pitchFamily="18" charset="0"/>
              </a:rPr>
              <a:t>bootcoldist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r>
              <a:rPr lang="en-AU" sz="2000" dirty="0"/>
              <a:t> – calculating colour distances (all models/spaces)</a:t>
            </a:r>
          </a:p>
          <a:p>
            <a:pPr>
              <a:lnSpc>
                <a:spcPct val="200000"/>
              </a:lnSpc>
            </a:pPr>
            <a:endParaRPr lang="en-AU" sz="2000" dirty="0"/>
          </a:p>
          <a:p>
            <a:pPr>
              <a:lnSpc>
                <a:spcPct val="200000"/>
              </a:lnSpc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64E9-9C53-04A1-AE82-0236D03A12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862" y="4177862"/>
            <a:ext cx="2680137" cy="2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48B-4C80-1A73-8C78-4081FA62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D67-A24E-A5B4-DA4A-766F1FAD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4A53-8D57-0A84-0706-5607744663B9}"/>
              </a:ext>
            </a:extLst>
          </p:cNvPr>
          <p:cNvSpPr txBox="1"/>
          <p:nvPr/>
        </p:nvSpPr>
        <p:spPr>
          <a:xfrm>
            <a:off x="282804" y="2306032"/>
            <a:ext cx="11265031" cy="381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Others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vol() and </a:t>
            </a:r>
            <a:r>
              <a:rPr lang="en-AU" sz="2000" dirty="0" err="1">
                <a:latin typeface="Cambria" panose="02040503050406030204" pitchFamily="18" charset="0"/>
              </a:rPr>
              <a:t>voloverlap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 estimate ‘colour volumes’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                     and their overlaps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classify() </a:t>
            </a:r>
            <a:r>
              <a:rPr lang="en-AU" sz="2000" dirty="0"/>
              <a:t>– colour classification of images</a:t>
            </a: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adjacent() – </a:t>
            </a:r>
            <a:r>
              <a:rPr lang="en-AU" sz="2000" dirty="0"/>
              <a:t>pattern contrast, adjacency,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and boundary-strength analyses</a:t>
            </a:r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6CA7E20C-E3A5-0FDC-80FC-E4180014EF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176" y="2439186"/>
            <a:ext cx="4771020" cy="4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78D7-4EFF-4384-AD1D-17F9FE98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A170-DA7C-D433-8F46-0E7FB75E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873-233A-6B1D-2AD0-BCC829972742}"/>
              </a:ext>
            </a:extLst>
          </p:cNvPr>
          <p:cNvSpPr txBox="1"/>
          <p:nvPr/>
        </p:nvSpPr>
        <p:spPr>
          <a:xfrm>
            <a:off x="282804" y="2306032"/>
            <a:ext cx="11265031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Utility</a:t>
            </a: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– modelling receptor absorbances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— checking out the build-in data (raw or plotted)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flux2irrad()</a:t>
            </a:r>
            <a:r>
              <a:rPr lang="en-AU" sz="2000" dirty="0">
                <a:latin typeface="+mj-lt"/>
              </a:rPr>
              <a:t> — convert between photon flux and irradiance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jnd2xyz() – </a:t>
            </a:r>
            <a:r>
              <a:rPr lang="en-AU" sz="2000" dirty="0"/>
              <a:t>convert noise-weighted colour distances to x-y-z coordinates in Cartesian space</a:t>
            </a:r>
          </a:p>
          <a:p>
            <a:pPr>
              <a:lnSpc>
                <a:spcPct val="150000"/>
              </a:lnSpc>
            </a:pPr>
            <a:r>
              <a:rPr lang="en-AU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coldist2mat() – </a:t>
            </a:r>
            <a:r>
              <a:rPr lang="en-AU" sz="2000" b="0" i="0" dirty="0">
                <a:solidFill>
                  <a:srgbClr val="000000"/>
                </a:solidFill>
                <a:effectLst/>
              </a:rPr>
              <a:t>convert colour distances between samples into a distance matrix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518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8329-4B4A-41C3-69D8-C6D78834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2B7-7220-415F-34F9-FEEF8788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Newish stuff summary (up to v.2.9.0)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0FD2E-421F-4C27-71D2-87EE57DAB199}"/>
              </a:ext>
            </a:extLst>
          </p:cNvPr>
          <p:cNvSpPr txBox="1"/>
          <p:nvPr/>
        </p:nvSpPr>
        <p:spPr>
          <a:xfrm>
            <a:off x="828138" y="2176044"/>
            <a:ext cx="249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endParaRPr lang="en-AU" sz="2000" dirty="0"/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2FCFAFC6-0558-7C65-8E54-03A7CB1AED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76" y="2678950"/>
            <a:ext cx="3734862" cy="2882864"/>
          </a:xfrm>
          <a:prstGeom prst="rect">
            <a:avLst/>
          </a:prstGeom>
        </p:spPr>
      </p:pic>
      <p:pic>
        <p:nvPicPr>
          <p:cNvPr id="8" name="Picture 7" descr="A butterfly on a flower&#10;&#10;Description automatically generated">
            <a:extLst>
              <a:ext uri="{FF2B5EF4-FFF2-40B4-BE49-F238E27FC236}">
                <a16:creationId xmlns:a16="http://schemas.microsoft.com/office/drawing/2014/main" id="{0CD152FD-CB79-54D9-FA9A-A6B01A4953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474" y="2576154"/>
            <a:ext cx="3971290" cy="296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F324-26C5-E80F-E606-9ECB093B13B4}"/>
              </a:ext>
            </a:extLst>
          </p:cNvPr>
          <p:cNvSpPr txBox="1"/>
          <p:nvPr/>
        </p:nvSpPr>
        <p:spPr>
          <a:xfrm>
            <a:off x="4667968" y="2176044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procimg</a:t>
            </a:r>
            <a:r>
              <a:rPr lang="en-AU" sz="2000" dirty="0">
                <a:latin typeface="Cambria" panose="02040503050406030204" pitchFamily="18" charset="0"/>
              </a:rPr>
              <a:t>() acuity modelling </a:t>
            </a:r>
            <a:endParaRPr lang="en-AU" sz="2000" dirty="0"/>
          </a:p>
        </p:txBody>
      </p:sp>
      <p:pic>
        <p:nvPicPr>
          <p:cNvPr id="11" name="Picture 10" descr="A drawing of a triangle&#10;&#10;Description automatically generated">
            <a:extLst>
              <a:ext uri="{FF2B5EF4-FFF2-40B4-BE49-F238E27FC236}">
                <a16:creationId xmlns:a16="http://schemas.microsoft.com/office/drawing/2014/main" id="{F646F0CD-A9D7-5836-4E3A-C607F99A2C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6529" y="2880954"/>
            <a:ext cx="2867501" cy="315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F7172-0F78-D38D-51DC-7166911262FE}"/>
              </a:ext>
            </a:extLst>
          </p:cNvPr>
          <p:cNvSpPr txBox="1"/>
          <p:nvPr/>
        </p:nvSpPr>
        <p:spPr>
          <a:xfrm>
            <a:off x="9062623" y="2178680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tcsvol</a:t>
            </a:r>
            <a:r>
              <a:rPr lang="en-AU" sz="2000" dirty="0">
                <a:latin typeface="Cambria" panose="02040503050406030204" pitchFamily="18" charset="0"/>
              </a:rPr>
              <a:t>() alpha </a:t>
            </a:r>
            <a:r>
              <a:rPr lang="en-AU" sz="2000" dirty="0" err="1">
                <a:latin typeface="Cambria" panose="02040503050406030204" pitchFamily="18" charset="0"/>
              </a:rPr>
              <a:t>shapres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41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923E-F3E6-B925-5F48-F33333EF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C39-0877-931A-10C5-F2DCE62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E910-56A1-5135-0E1D-CD0D01C34979}"/>
              </a:ext>
            </a:extLst>
          </p:cNvPr>
          <p:cNvSpPr txBox="1"/>
          <p:nvPr/>
        </p:nvSpPr>
        <p:spPr>
          <a:xfrm>
            <a:off x="683441" y="2480043"/>
            <a:ext cx="9318398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0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sensmodel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() 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expansion for alternate methods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stitch.rspec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 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for row-wise stitching (e.g. UV-VIS + NIR specs)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weighted + hierarchical </a:t>
            </a: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bootcoldist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change-point analyses for spectra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more absorbance (viewer) &amp; 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illuminant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 spectra, possibly a database of ‘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em</a:t>
            </a:r>
            <a:endParaRPr lang="en-AU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various QOL improvements</a:t>
            </a:r>
            <a:endParaRPr lang="en-AU" sz="20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000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 do you want?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200606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86BC-3FAE-BE84-2A67-CBB9A3A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7BDB-2C88-762A-A486-AADDF8D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386D-2327-639D-9924-5BB1C8B3AD1B}"/>
              </a:ext>
            </a:extLst>
          </p:cNvPr>
          <p:cNvSpPr txBox="1"/>
          <p:nvPr/>
        </p:nvSpPr>
        <p:spPr>
          <a:xfrm>
            <a:off x="1352745" y="2828835"/>
            <a:ext cx="9318398" cy="169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333333"/>
                </a:solidFill>
                <a:effectLst/>
              </a:rPr>
              <a:t>Develop a sense of the major functionality of PAVO </a:t>
            </a:r>
            <a:r>
              <a:rPr lang="en-AU" sz="2400" dirty="0">
                <a:solidFill>
                  <a:srgbClr val="333333"/>
                </a:solidFill>
              </a:rPr>
              <a:t>and spectrometry-based methods, </a:t>
            </a:r>
          </a:p>
          <a:p>
            <a:pPr algn="ctr"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via some representative biological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576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0A1B-8BB0-EE55-1A7B-ABB7100A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91C-50F4-446E-FA1A-198FA28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question-driven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941AA-9058-2DA1-13EA-0A835395EEEA}"/>
              </a:ext>
            </a:extLst>
          </p:cNvPr>
          <p:cNvSpPr txBox="1"/>
          <p:nvPr/>
        </p:nvSpPr>
        <p:spPr>
          <a:xfrm>
            <a:off x="117834" y="5986194"/>
            <a:ext cx="923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Kemp et al. (2015). An integrative framework for the appraisal of coloration in nature. </a:t>
            </a:r>
          </a:p>
          <a:p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The American Naturalist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, </a:t>
            </a:r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185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(6), 705-724.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691CB-3701-8C56-5ED9-276EA975A828}"/>
              </a:ext>
            </a:extLst>
          </p:cNvPr>
          <p:cNvSpPr txBox="1"/>
          <p:nvPr/>
        </p:nvSpPr>
        <p:spPr>
          <a:xfrm>
            <a:off x="476052" y="2866542"/>
            <a:ext cx="4114802" cy="16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(1) Spectral/physical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(2) Discrimination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(3) Perceptual distance</a:t>
            </a:r>
            <a:endParaRPr lang="en-AU" sz="2400" dirty="0"/>
          </a:p>
        </p:txBody>
      </p:sp>
      <p:pic>
        <p:nvPicPr>
          <p:cNvPr id="1026" name="Picture 2" descr="The science of camouflage: Do I need camo to hunt?">
            <a:extLst>
              <a:ext uri="{FF2B5EF4-FFF2-40B4-BE49-F238E27FC236}">
                <a16:creationId xmlns:a16="http://schemas.microsoft.com/office/drawing/2014/main" id="{965548CC-49B8-CBD9-F740-E4651592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536323" y="2395202"/>
            <a:ext cx="4767173" cy="3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5F23-B343-13F5-6CCB-6F28E04D7F1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PAVO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An introduction and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logo with colorful peacock feathers&#10;&#10;Description automatically generated">
            <a:extLst>
              <a:ext uri="{FF2B5EF4-FFF2-40B4-BE49-F238E27FC236}">
                <a16:creationId xmlns:a16="http://schemas.microsoft.com/office/drawing/2014/main" id="{4AACC99B-B7BF-5B0F-EB07-81875E6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8EA3-009A-96D6-70DC-AF0FC6A3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5751-DBAC-AB89-1CE1-6A8EEDF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258F-33C1-D025-2555-1D293FF0FDC7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7B2654-78D1-D13C-EA87-A24315BA0F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CACA-A928-7800-2B88-A10E97C72D75}"/>
              </a:ext>
            </a:extLst>
          </p:cNvPr>
          <p:cNvSpPr txBox="1"/>
          <p:nvPr/>
        </p:nvSpPr>
        <p:spPr>
          <a:xfrm>
            <a:off x="1705466" y="2438887"/>
            <a:ext cx="8781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 flexible and integrated workflow for working with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spectral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and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spatial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colour data. 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AE4-5B33-72C4-5A44-1A52E5CD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8677-561A-36A8-B58D-CCE5A5DD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&amp;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5BFE-1D59-4C5C-1BA4-1CA1DEFDEB0B}"/>
              </a:ext>
            </a:extLst>
          </p:cNvPr>
          <p:cNvSpPr txBox="1"/>
          <p:nvPr/>
        </p:nvSpPr>
        <p:spPr>
          <a:xfrm>
            <a:off x="683443" y="2382327"/>
            <a:ext cx="43127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~2012 -&gt; Inception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2013 -&gt; v0.5. Maia et al. (2013) original paper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~2013 -&gt; I joined. 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1.0.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~2017 -&gt; Hugo aboard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~2019 -&gt; Maia et al. (2019) v2 paper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 -&gt; v2.9.0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5123-B8B8-9F9D-B640-1372B8A66EEB}"/>
              </a:ext>
            </a:extLst>
          </p:cNvPr>
          <p:cNvSpPr txBox="1"/>
          <p:nvPr/>
        </p:nvSpPr>
        <p:spPr>
          <a:xfrm>
            <a:off x="6096000" y="2400711"/>
            <a:ext cx="4312763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rgbClr val="333333"/>
                </a:solidFill>
                <a:latin typeface="Helvetica Neue" panose="02000503000000020004" pitchFamily="2" charset="0"/>
              </a:rPr>
              <a:t>Thomas White</a:t>
            </a:r>
          </a:p>
          <a:p>
            <a:pPr>
              <a:lnSpc>
                <a:spcPct val="150000"/>
              </a:lnSpc>
            </a:pPr>
            <a:r>
              <a:rPr lang="en-AU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Hugo </a:t>
            </a:r>
            <a:r>
              <a:rPr lang="en-AU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Gruson</a:t>
            </a:r>
            <a:endParaRPr lang="en-AU" b="1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Rafael Maia</a:t>
            </a: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Chad Eliason</a:t>
            </a: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Pierre-Paul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Bitton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Matthew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Shawkey</a:t>
            </a:r>
            <a:endParaRPr lang="en-AU" i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Stephanie </a:t>
            </a: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Doucet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 descr="A person standing on a log in front of a waterfall&#10;&#10;Description automatically generated">
            <a:extLst>
              <a:ext uri="{FF2B5EF4-FFF2-40B4-BE49-F238E27FC236}">
                <a16:creationId xmlns:a16="http://schemas.microsoft.com/office/drawing/2014/main" id="{A50DA540-6218-0692-B28A-161EA81039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789" y="2558689"/>
            <a:ext cx="1845832" cy="2631454"/>
          </a:xfrm>
          <a:prstGeom prst="rect">
            <a:avLst/>
          </a:prstGeom>
        </p:spPr>
      </p:pic>
      <p:pic>
        <p:nvPicPr>
          <p:cNvPr id="10" name="Picture 9" descr="A person holding a tiny insect&#10;&#10;Description automatically generated">
            <a:extLst>
              <a:ext uri="{FF2B5EF4-FFF2-40B4-BE49-F238E27FC236}">
                <a16:creationId xmlns:a16="http://schemas.microsoft.com/office/drawing/2014/main" id="{D09453BA-2E72-AAA3-C82F-484D95AA2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2021" y="2988297"/>
            <a:ext cx="1761768" cy="1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1AF6-CB75-864A-D3C1-1BCB5E22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EE7-120C-64A5-3607-C31800C5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7684-48F2-6AAB-1231-76E69D351133}"/>
              </a:ext>
            </a:extLst>
          </p:cNvPr>
          <p:cNvSpPr txBox="1"/>
          <p:nvPr/>
        </p:nvSpPr>
        <p:spPr>
          <a:xfrm>
            <a:off x="4642700" y="2026762"/>
            <a:ext cx="8619242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1F2328"/>
                </a:solidFill>
                <a:effectLst/>
              </a:rPr>
              <a:t>current release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install.packages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("</a:t>
            </a: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pavo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") </a:t>
            </a:r>
            <a:endParaRPr lang="en-AU" sz="2400" b="0" i="0" u="none" strike="noStrike" dirty="0">
              <a:solidFill>
                <a:srgbClr val="1F2328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/>
              <a:t>development version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>
                <a:effectLst/>
                <a:latin typeface="Cambria" panose="02040503050406030204" pitchFamily="18" charset="0"/>
              </a:rPr>
              <a:t>remotes::</a:t>
            </a:r>
            <a:r>
              <a:rPr lang="en-AU" sz="2400" dirty="0" err="1">
                <a:latin typeface="Cambria" panose="02040503050406030204" pitchFamily="18" charset="0"/>
              </a:rPr>
              <a:t>install_github</a:t>
            </a:r>
            <a:r>
              <a:rPr lang="en-AU" sz="2400" dirty="0">
                <a:latin typeface="Cambria" panose="02040503050406030204" pitchFamily="18" charset="0"/>
              </a:rPr>
              <a:t>(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rmaia</a:t>
            </a:r>
            <a:r>
              <a:rPr lang="en-AU" sz="2400" dirty="0">
                <a:effectLst/>
                <a:latin typeface="Cambria" panose="02040503050406030204" pitchFamily="18" charset="0"/>
              </a:rPr>
              <a:t>/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pavo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>
                <a:latin typeface="Cambria" panose="02040503050406030204" pitchFamily="18" charset="0"/>
              </a:rPr>
              <a:t>) </a:t>
            </a:r>
            <a:endParaRPr lang="en-AU" sz="2400" i="1" u="none" strike="noStrike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C7E1-4702-190E-90EC-2247AD4EE300}"/>
              </a:ext>
            </a:extLst>
          </p:cNvPr>
          <p:cNvSpPr txBox="1"/>
          <p:nvPr/>
        </p:nvSpPr>
        <p:spPr>
          <a:xfrm>
            <a:off x="818561" y="51240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rmaia</a:t>
            </a:r>
            <a:r>
              <a:rPr lang="en-AU" dirty="0"/>
              <a:t>/</a:t>
            </a:r>
            <a:r>
              <a:rPr lang="en-AU" dirty="0" err="1"/>
              <a:t>pavo</a:t>
            </a:r>
            <a:endParaRPr lang="en-AU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A4DDB-9C1E-BDF1-E800-FE442728D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5633"/>
            <a:ext cx="5923804" cy="2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B8CE-29FD-C54D-F077-37F2F16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94F22-459A-5623-86A6-4530AEE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51353-7134-22F9-34C0-1F221AE1F2A7}"/>
              </a:ext>
            </a:extLst>
          </p:cNvPr>
          <p:cNvSpPr txBox="1"/>
          <p:nvPr/>
        </p:nvSpPr>
        <p:spPr>
          <a:xfrm>
            <a:off x="8791575" y="1238250"/>
            <a:ext cx="3000375" cy="438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Organisation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Visualisation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>
                <a:effectLst/>
              </a:rPr>
              <a:t>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6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B98B-202A-3630-B583-5D77901A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2D007-B19C-2712-396E-A23B4FA8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Workflow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3D0D8-9415-2D1A-3358-F6778C6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52064"/>
            <a:ext cx="7193567" cy="66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89389-3D73-AC43-8F4F-DFE3386D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457B-4D4B-10D7-6C08-146E234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aside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5A71-565E-570A-B069-6B2A0D4A5831}"/>
              </a:ext>
            </a:extLst>
          </p:cNvPr>
          <p:cNvSpPr txBox="1"/>
          <p:nvPr/>
        </p:nvSpPr>
        <p:spPr>
          <a:xfrm>
            <a:off x="-2818615" y="2227131"/>
            <a:ext cx="11265031" cy="29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PAVO’s rich ‘generic’ system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plot(),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 </a:t>
            </a:r>
          </a:p>
          <a:p>
            <a:pPr algn="ctr"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is.rspec</a:t>
            </a:r>
            <a:r>
              <a:rPr lang="en-AU" sz="2000" dirty="0">
                <a:latin typeface="Cambria" panose="02040503050406030204" pitchFamily="18" charset="0"/>
              </a:rPr>
              <a:t>(), </a:t>
            </a: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</a:p>
          <a:p>
            <a:pPr algn="ctr">
              <a:lnSpc>
                <a:spcPct val="150000"/>
              </a:lnSpc>
            </a:pPr>
            <a:r>
              <a:rPr lang="en-AU" sz="2000" dirty="0"/>
              <a:t>...works on most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4CDF9-2B38-79A8-F828-0417AC1BF7B4}"/>
              </a:ext>
            </a:extLst>
          </p:cNvPr>
          <p:cNvSpPr txBox="1"/>
          <p:nvPr/>
        </p:nvSpPr>
        <p:spPr>
          <a:xfrm>
            <a:off x="7656135" y="2227131"/>
            <a:ext cx="2873605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Help is at hand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C062-EAE2-6075-5F86-24A9DFA30F5E}"/>
              </a:ext>
            </a:extLst>
          </p:cNvPr>
          <p:cNvSpPr txBox="1"/>
          <p:nvPr/>
        </p:nvSpPr>
        <p:spPr>
          <a:xfrm>
            <a:off x="7656135" y="3733214"/>
            <a:ext cx="323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pavo.colrverse.com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F8033-71B2-D360-A401-68961D5B0920}"/>
              </a:ext>
            </a:extLst>
          </p:cNvPr>
          <p:cNvSpPr txBox="1"/>
          <p:nvPr/>
        </p:nvSpPr>
        <p:spPr>
          <a:xfrm>
            <a:off x="7298705" y="3152001"/>
            <a:ext cx="489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?function – for individual help docs</a:t>
            </a:r>
          </a:p>
        </p:txBody>
      </p:sp>
    </p:spTree>
    <p:extLst>
      <p:ext uri="{BB962C8B-B14F-4D97-AF65-F5344CB8AC3E}">
        <p14:creationId xmlns:p14="http://schemas.microsoft.com/office/powerpoint/2010/main" val="8589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74A-26B8-3AFC-7DE7-FEDEF009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3BF5-330F-1AD3-0900-1F3553F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Organisation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0E50-0603-C674-73D7-37E55B001B88}"/>
              </a:ext>
            </a:extLst>
          </p:cNvPr>
          <p:cNvSpPr txBox="1"/>
          <p:nvPr/>
        </p:nvSpPr>
        <p:spPr>
          <a:xfrm>
            <a:off x="245096" y="2268325"/>
            <a:ext cx="11265031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getspec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import and load diverse spectral data formats. Uses package </a:t>
            </a:r>
            <a:r>
              <a:rPr lang="en-AU" sz="2000" i="1" dirty="0" err="1"/>
              <a:t>lightR</a:t>
            </a:r>
            <a:r>
              <a:rPr lang="en-AU" sz="2000" i="1" dirty="0"/>
              <a:t> </a:t>
            </a:r>
            <a:r>
              <a:rPr lang="en-AU" sz="2000" dirty="0"/>
              <a:t>under the hood.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convert to </a:t>
            </a:r>
            <a:r>
              <a:rPr lang="en-AU" sz="2000" dirty="0" err="1"/>
              <a:t>rspec</a:t>
            </a:r>
            <a:r>
              <a:rPr lang="en-AU" sz="2000" dirty="0"/>
              <a:t> object, bin, trim/expand wavelength limits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aggregate spectra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procspec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process spectra via smoothing, fix negative values, binning, normalising...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merge(), subset() – </a:t>
            </a:r>
            <a:r>
              <a:rPr lang="en-AU" sz="2000" dirty="0"/>
              <a:t>chop/merge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fun new one to simulate spectral curves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 err="1"/>
              <a:t>getimg</a:t>
            </a:r>
            <a:r>
              <a:rPr lang="en-AU" sz="2000" dirty="0"/>
              <a:t>(), </a:t>
            </a:r>
            <a:r>
              <a:rPr lang="en-AU" sz="2000" dirty="0" err="1"/>
              <a:t>procimg</a:t>
            </a:r>
            <a:r>
              <a:rPr lang="en-AU" sz="2000" dirty="0"/>
              <a:t>(), </a:t>
            </a:r>
            <a:r>
              <a:rPr lang="en-AU" sz="2000" dirty="0" err="1"/>
              <a:t>as.rimg</a:t>
            </a:r>
            <a:r>
              <a:rPr lang="en-AU" sz="2000" dirty="0"/>
              <a:t>() – analogous functions for </a:t>
            </a:r>
            <a:r>
              <a:rPr lang="en-AU" sz="2000" i="1" dirty="0"/>
              <a:t>images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1026" name="Picture 2" descr="Extreme Macro Photography">
            <a:extLst>
              <a:ext uri="{FF2B5EF4-FFF2-40B4-BE49-F238E27FC236}">
                <a16:creationId xmlns:a16="http://schemas.microsoft.com/office/drawing/2014/main" id="{BFA3C823-012C-1175-8D16-0F9EF67B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3747" y="4365983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0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695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Cambria</vt:lpstr>
      <vt:lpstr>Helvetica Neue</vt:lpstr>
      <vt:lpstr>AccentBoxVTI</vt:lpstr>
      <vt:lpstr>Today: materials</vt:lpstr>
      <vt:lpstr>PowerPoint Presentation</vt:lpstr>
      <vt:lpstr>Package aim</vt:lpstr>
      <vt:lpstr>History &amp; team</vt:lpstr>
      <vt:lpstr>Installation</vt:lpstr>
      <vt:lpstr>Workflow</vt:lpstr>
      <vt:lpstr>Workflow</vt:lpstr>
      <vt:lpstr>Quick aside</vt:lpstr>
      <vt:lpstr>Organisation</vt:lpstr>
      <vt:lpstr>Visualisation</vt:lpstr>
      <vt:lpstr>Visualisation: specialised stuff</vt:lpstr>
      <vt:lpstr>Analysis: spectral</vt:lpstr>
      <vt:lpstr>Analysis: visual modelling</vt:lpstr>
      <vt:lpstr>Analysis: visual modelling</vt:lpstr>
      <vt:lpstr>Analysis: visual modelling</vt:lpstr>
      <vt:lpstr>Newish stuff summary (up to v.2.9.0)</vt:lpstr>
      <vt:lpstr>TODO</vt:lpstr>
      <vt:lpstr>Today’s goal</vt:lpstr>
      <vt:lpstr>Today: question-driven examples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103</cp:revision>
  <dcterms:created xsi:type="dcterms:W3CDTF">2024-09-22T03:09:00Z</dcterms:created>
  <dcterms:modified xsi:type="dcterms:W3CDTF">2024-09-29T12:03:51Z</dcterms:modified>
</cp:coreProperties>
</file>